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2" autoAdjust="0"/>
  </p:normalViewPr>
  <p:slideViewPr>
    <p:cSldViewPr snapToGrid="0">
      <p:cViewPr varScale="1">
        <p:scale>
          <a:sx n="83" d="100"/>
          <a:sy n="83" d="100"/>
        </p:scale>
        <p:origin x="-629" y="-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AC1AA-267A-4547-A7C5-B5D888DAAF32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E4DEE-C02B-49BC-8B8C-564E1DD6A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26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E4DEE-C02B-49BC-8B8C-564E1DD6AF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938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1218735"/>
      </p:ext>
    </p:extLst>
  </p:cSld>
  <p:clrMapOvr>
    <a:masterClrMapping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971097"/>
      </p:ext>
    </p:extLst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76933"/>
      </p:ext>
    </p:extLst>
  </p:cSld>
  <p:clrMapOvr>
    <a:masterClrMapping/>
  </p:clrMapOvr>
  <p:transition spd="slow" advClick="0" advTm="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43832812"/>
      </p:ext>
    </p:extLst>
  </p:cSld>
  <p:clrMapOvr>
    <a:masterClrMapping/>
  </p:clrMapOvr>
  <p:transition spd="slow" advClick="0" advTm="5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0531707"/>
      </p:ext>
    </p:extLst>
  </p:cSld>
  <p:clrMapOvr>
    <a:masterClrMapping/>
  </p:clrMapOvr>
  <p:transition spd="slow" advClick="0" advTm="5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70422467"/>
      </p:ext>
    </p:extLst>
  </p:cSld>
  <p:clrMapOvr>
    <a:masterClrMapping/>
  </p:clrMapOvr>
  <p:transition spd="slow" advClick="0" advTm="5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3042391"/>
      </p:ext>
    </p:extLst>
  </p:cSld>
  <p:clrMapOvr>
    <a:masterClrMapping/>
  </p:clrMapOvr>
  <p:transition spd="slow" advClick="0" advTm="5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6752558"/>
      </p:ext>
    </p:extLst>
  </p:cSld>
  <p:clrMapOvr>
    <a:masterClrMapping/>
  </p:clrMapOvr>
  <p:transition spd="slow" advClick="0" advTm="5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3685867"/>
      </p:ext>
    </p:extLst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624324"/>
      </p:ext>
    </p:extLst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455434"/>
      </p:ext>
    </p:extLst>
  </p:cSld>
  <p:clrMapOvr>
    <a:masterClrMapping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790031"/>
      </p:ext>
    </p:extLst>
  </p:cSld>
  <p:clrMapOvr>
    <a:masterClrMapping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880718"/>
      </p:ext>
    </p:extLst>
  </p:cSld>
  <p:clrMapOvr>
    <a:masterClrMapping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430711"/>
      </p:ext>
    </p:extLst>
  </p:cSld>
  <p:clrMapOvr>
    <a:masterClrMapping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3605210"/>
      </p:ext>
    </p:extLst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554216"/>
      </p:ext>
    </p:extLst>
  </p:cSld>
  <p:clrMapOvr>
    <a:masterClrMapping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630438"/>
      </p:ext>
    </p:extLst>
  </p:cSld>
  <p:clrMapOvr>
    <a:masterClrMapping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63EC17-267B-4A29-999E-16C69DAD29DE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1AE0D8-6E41-4414-8246-594B97BC5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7989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 advClick="0" advTm="5000"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9370" y="0"/>
            <a:ext cx="10634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i="1" dirty="0" smtClean="0">
              <a:latin typeface="Arial Black" panose="020B0A04020102020204" pitchFamily="34" charset="0"/>
            </a:endParaRPr>
          </a:p>
          <a:p>
            <a:pPr algn="ctr"/>
            <a:endParaRPr lang="ru-RU" sz="2800" i="1" dirty="0" smtClean="0">
              <a:latin typeface="Arial Black" panose="020B0A04020102020204" pitchFamily="34" charset="0"/>
            </a:endParaRPr>
          </a:p>
          <a:p>
            <a:pPr algn="ctr"/>
            <a:endParaRPr lang="ru-RU" sz="2800" i="1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800" i="1" dirty="0" smtClean="0">
                <a:latin typeface="Arial Black" panose="020B0A04020102020204" pitchFamily="34" charset="0"/>
              </a:rPr>
              <a:t>“</a:t>
            </a:r>
            <a:r>
              <a:rPr lang="ru-RU" sz="2800" i="1" dirty="0" smtClean="0">
                <a:latin typeface="Arial Black" panose="020B0A04020102020204" pitchFamily="34" charset="0"/>
              </a:rPr>
              <a:t>Говорящая среда» </a:t>
            </a:r>
            <a:r>
              <a:rPr lang="ru-RU" sz="2800" i="1" dirty="0" smtClean="0">
                <a:latin typeface="Arial Black" panose="020B0A04020102020204" pitchFamily="34" charset="0"/>
              </a:rPr>
              <a:t>как инструмент индивидуализации, организации </a:t>
            </a:r>
            <a:r>
              <a:rPr lang="ru-RU" sz="2800" i="1" dirty="0" smtClean="0">
                <a:latin typeface="Arial Black" panose="020B0A04020102020204" pitchFamily="34" charset="0"/>
              </a:rPr>
              <a:t>самостоятельной </a:t>
            </a:r>
            <a:r>
              <a:rPr lang="ru-RU" sz="2800" i="1" dirty="0" smtClean="0">
                <a:latin typeface="Arial Black" panose="020B0A04020102020204" pitchFamily="34" charset="0"/>
              </a:rPr>
              <a:t>деятельности детей и развития их речи.</a:t>
            </a:r>
            <a:endParaRPr lang="ru-RU" sz="2800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1538" y="4009292"/>
            <a:ext cx="252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занятия\Г\IMG-20250116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738" y="2951263"/>
            <a:ext cx="6945312" cy="3906737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61083" y="-648562"/>
            <a:ext cx="81578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Тубинский детский сад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32387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659" y="689420"/>
            <a:ext cx="1185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439191"/>
            <a:ext cx="10386391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Развитие речи и языковых навыков у детей дошкольного возраста является одной из ключевых задач, стоящих перед родителями, педагогами и специалистами в области детской психологии и логопедии.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Сегодня дети живут в огромном потоке информации.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Необходимо уделять большое внимание развитию речи при работе с детьми и находить эффективные методы. «Детей учит то, что их окружает» Мария </a:t>
            </a:r>
            <a:r>
              <a:rPr lang="ru-RU" b="1" dirty="0" err="1" smtClean="0">
                <a:latin typeface="Arial Black" pitchFamily="34" charset="0"/>
              </a:rPr>
              <a:t>Монтессори</a:t>
            </a:r>
            <a:r>
              <a:rPr lang="ru-RU" b="1" dirty="0" smtClean="0">
                <a:latin typeface="Arial Black" pitchFamily="34" charset="0"/>
              </a:rPr>
              <a:t> Один из классиков отечественной педагогики утверждал, что «воспитывает все»: и люди, и книги, и понятия.  «Говорящая» среда – это мотивирующая образовательная среда, инструмент обучения, развития и воспитания детей дошкольного возраста. Такое понимание предметно-пространственной среды в группе, которая создается взрослыми для детей и вместе с детьми, позволяет нам считать среду третьим педагогом. В такой среде ребенок может приобрести разнообразный учебный опыт, проявить инициативность и самостоятельность, осознать собственную значимость, отличиться индивидуальностью, почувствовать себя в своем пространстве, ощутить свой вклад в общее дело.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Black" pitchFamily="34" charset="0"/>
              </a:rPr>
              <a:t>Ребёнку необходимо чувствовать себя хозяином в детском саду, где он проводит больше времени, чем в семье. Воспитатель устраняет все препятствия, мешающие ребенку пойти и спокойно взять то, что ему необходимо для творчества, для создания уголка, где он сможет побыть один, воспользоваться любой мебелью в группе и т. д. Поэтому слово НЕЛЬЗЯ в условиях «говорящей» среды является словом «паразитом».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 Black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68806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2" y="237393"/>
            <a:ext cx="47566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     Прежде </a:t>
            </a:r>
            <a:r>
              <a:rPr lang="ru-RU" sz="2000" dirty="0">
                <a:latin typeface="Arial Black" panose="020B0A04020102020204" pitchFamily="34" charset="0"/>
              </a:rPr>
              <a:t>чем сделать среду «говорящей» необходимо подготовить базу. В первую очередь, организовать в группе отгороженные друг от друга центры активности, зонировать пространство.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</a:rPr>
              <a:t>    Все </a:t>
            </a:r>
            <a:r>
              <a:rPr lang="ru-RU" sz="2000" dirty="0">
                <a:latin typeface="Arial Black" panose="020B0A04020102020204" pitchFamily="34" charset="0"/>
              </a:rPr>
              <a:t>игры, игрушки, материалы должны находиться на уровне глаз и рук детей, дверцы со шкафов необходимо снять для того, чтобы сделать все материалы доступными.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</a:rPr>
              <a:t>    Желательно </a:t>
            </a:r>
            <a:r>
              <a:rPr lang="ru-RU" sz="2000" dirty="0">
                <a:latin typeface="Arial Black" panose="020B0A04020102020204" pitchFamily="34" charset="0"/>
              </a:rPr>
              <a:t>чтобы в группе, не было материалов для взрослых. Либо они должны располагаться выше уровня глаз и рук ребёнка, и быть с пометкой «для взрослых».</a:t>
            </a: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8193" name="Picture 1" descr="C:\Users\User\Desktop\занятия\Г\IMG-20250116-WA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288926"/>
            <a:ext cx="2409825" cy="4030133"/>
          </a:xfrm>
          <a:prstGeom prst="rect">
            <a:avLst/>
          </a:prstGeom>
          <a:noFill/>
        </p:spPr>
      </p:pic>
      <p:pic>
        <p:nvPicPr>
          <p:cNvPr id="8194" name="Picture 2" descr="C:\Users\User\Desktop\занятия\Г\IMG-20250116-WA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450" y="2924174"/>
            <a:ext cx="4355219" cy="3179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8167121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184" y="674419"/>
            <a:ext cx="4783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     Центры </a:t>
            </a:r>
            <a:r>
              <a:rPr lang="ru-RU" sz="2400" dirty="0">
                <a:latin typeface="Arial Black" panose="020B0A04020102020204" pitchFamily="34" charset="0"/>
              </a:rPr>
              <a:t>активности, могут располагаться не только в групповой комнате, но и в спальной, приёмной комнате, что позволит удовлетворить потребности детей в самостоятельной деятельности.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    Это </a:t>
            </a:r>
            <a:r>
              <a:rPr lang="ru-RU" sz="2400" dirty="0">
                <a:latin typeface="Arial Black" panose="020B0A04020102020204" pitchFamily="34" charset="0"/>
              </a:rPr>
              <a:t>могут быть уголки уединения, центры театра и музыки, для различных сюжетных игр.</a:t>
            </a:r>
          </a:p>
          <a:p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7169" name="Picture 1" descr="C:\Users\User\Desktop\занятия\Г\IMG-20250116-WA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061" y="159027"/>
            <a:ext cx="4071730" cy="2290348"/>
          </a:xfrm>
          <a:prstGeom prst="rect">
            <a:avLst/>
          </a:prstGeom>
          <a:noFill/>
        </p:spPr>
      </p:pic>
      <p:pic>
        <p:nvPicPr>
          <p:cNvPr id="7170" name="Picture 2" descr="C:\Users\User\Desktop\занятия\Г\IMG-20250116-WA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809" y="2402024"/>
            <a:ext cx="3935895" cy="2213941"/>
          </a:xfrm>
          <a:prstGeom prst="rect">
            <a:avLst/>
          </a:prstGeom>
          <a:noFill/>
        </p:spPr>
      </p:pic>
      <p:pic>
        <p:nvPicPr>
          <p:cNvPr id="7171" name="Picture 3" descr="C:\Users\User\Desktop\занятия\Г\IMG-20250116-WA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8748" y="4516454"/>
            <a:ext cx="3693259" cy="2341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095142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353" y="167054"/>
            <a:ext cx="7140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Arial Black" panose="020B0A04020102020204" pitchFamily="34" charset="0"/>
              </a:rPr>
              <a:t>Признаки «говорящей </a:t>
            </a:r>
            <a:r>
              <a:rPr lang="ru-RU" sz="3200" i="1" dirty="0" smtClean="0">
                <a:latin typeface="Arial Black" panose="020B0A04020102020204" pitchFamily="34" charset="0"/>
              </a:rPr>
              <a:t>среды</a:t>
            </a:r>
            <a:r>
              <a:rPr lang="en-US" sz="3200" i="1" dirty="0" smtClean="0">
                <a:latin typeface="Arial Black" panose="020B0A04020102020204" pitchFamily="34" charset="0"/>
              </a:rPr>
              <a:t>”</a:t>
            </a:r>
            <a:endParaRPr lang="ru-RU" sz="3200" i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433" y="914399"/>
            <a:ext cx="51874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Black" panose="020B0A04020102020204" pitchFamily="34" charset="0"/>
              </a:rPr>
              <a:t>     </a:t>
            </a:r>
            <a:r>
              <a:rPr lang="ru-RU" sz="2800" dirty="0" smtClean="0">
                <a:latin typeface="Arial Black" panose="020B0A04020102020204" pitchFamily="34" charset="0"/>
              </a:rPr>
              <a:t>1</a:t>
            </a:r>
            <a:r>
              <a:rPr lang="ru-RU" sz="2800" dirty="0">
                <a:latin typeface="Arial Black" panose="020B0A04020102020204" pitchFamily="34" charset="0"/>
              </a:rPr>
              <a:t>. Значимые для детей элементы - творческие и исследовательские работы, как индивидуальные, так и коллективные (рисунки, аппликации, различные постройки, проекты) всё то, что даёт ребёнку ощущать себя частью коллектива, в котором важен каждый.</a:t>
            </a:r>
          </a:p>
          <a:p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6145" name="Picture 1" descr="C:\Users\User\Desktop\занятия\Г\IMG-20250116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7814" y="1819275"/>
            <a:ext cx="2798436" cy="4584994"/>
          </a:xfrm>
          <a:prstGeom prst="rect">
            <a:avLst/>
          </a:prstGeom>
          <a:noFill/>
        </p:spPr>
      </p:pic>
      <p:pic>
        <p:nvPicPr>
          <p:cNvPr id="6146" name="Picture 2" descr="C:\Users\User\Desktop\занятия\Г\11k6IRRa0om8hnOHNpWrKazdDvz3aXs_L4k7GELQXAGH72JCDx3hrrUiiKr6ENOtQ0BqIalTtW5M5v5fKHgqlmF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181189"/>
            <a:ext cx="3543300" cy="2676811"/>
          </a:xfrm>
          <a:prstGeom prst="rect">
            <a:avLst/>
          </a:prstGeom>
          <a:noFill/>
        </p:spPr>
      </p:pic>
      <p:pic>
        <p:nvPicPr>
          <p:cNvPr id="6148" name="Picture 4" descr="C:\Users\User\Desktop\занятия\Г\tFixtqiPYtFE0pyb5H9btKEFZNl_99jIb2FcDia09sydO30p4XA4cR0qL_yPFRuUStNt4p-fky4Lww2JIoCWvt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803865"/>
            <a:ext cx="2762250" cy="3263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7750195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731" y="509954"/>
            <a:ext cx="4826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Black" panose="020B0A04020102020204" pitchFamily="34" charset="0"/>
              </a:rPr>
              <a:t>     </a:t>
            </a:r>
            <a:r>
              <a:rPr lang="ru-RU" sz="2800" dirty="0" smtClean="0">
                <a:latin typeface="Arial Black" panose="020B0A04020102020204" pitchFamily="34" charset="0"/>
              </a:rPr>
              <a:t>2</a:t>
            </a:r>
            <a:r>
              <a:rPr lang="ru-RU" sz="2800" dirty="0">
                <a:latin typeface="Arial Black" panose="020B0A04020102020204" pitchFamily="34" charset="0"/>
              </a:rPr>
              <a:t>. Элементы «</a:t>
            </a:r>
            <a:r>
              <a:rPr lang="ru-RU" sz="2800" dirty="0" smtClean="0">
                <a:latin typeface="Arial Black" panose="020B0A04020102020204" pitchFamily="34" charset="0"/>
              </a:rPr>
              <a:t>говорящей среды» </a:t>
            </a:r>
            <a:r>
              <a:rPr lang="ru-RU" sz="2800" dirty="0">
                <a:latin typeface="Arial Black" panose="020B0A04020102020204" pitchFamily="34" charset="0"/>
              </a:rPr>
              <a:t>связаны с текущей деятельностью - игрушки, игры, книги, рисунки, всё связано с реализуемой на данный момент темой, что превращает образовательное пространство в инструмент развития и обучения.</a:t>
            </a:r>
          </a:p>
          <a:p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5121" name="Picture 1" descr="C:\Users\User\Desktop\занятия\Г\IMG-20250116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139" y="166895"/>
            <a:ext cx="3426299" cy="2709485"/>
          </a:xfrm>
          <a:prstGeom prst="rect">
            <a:avLst/>
          </a:prstGeom>
          <a:noFill/>
        </p:spPr>
      </p:pic>
      <p:pic>
        <p:nvPicPr>
          <p:cNvPr id="5122" name="Picture 2" descr="C:\Users\User\Desktop\занятия\Г\IMG-20250116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670" y="119272"/>
            <a:ext cx="2493893" cy="2948186"/>
          </a:xfrm>
          <a:prstGeom prst="rect">
            <a:avLst/>
          </a:prstGeom>
          <a:noFill/>
        </p:spPr>
      </p:pic>
      <p:pic>
        <p:nvPicPr>
          <p:cNvPr id="5123" name="Picture 3" descr="C:\Users\User\Desktop\занятия\Г\IMG-20250116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4609" y="3238502"/>
            <a:ext cx="2807044" cy="3391346"/>
          </a:xfrm>
          <a:prstGeom prst="rect">
            <a:avLst/>
          </a:prstGeom>
          <a:noFill/>
        </p:spPr>
      </p:pic>
      <p:pic>
        <p:nvPicPr>
          <p:cNvPr id="5124" name="Picture 4" descr="C:\Users\User\Desktop\занятия\Г\IMG-20250116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6278" y="3316222"/>
            <a:ext cx="2752834" cy="3354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4415840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392" y="246184"/>
            <a:ext cx="475663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Black" panose="020B0A04020102020204" pitchFamily="34" charset="0"/>
              </a:rPr>
              <a:t>     </a:t>
            </a:r>
            <a:r>
              <a:rPr lang="ru-RU" sz="2400" dirty="0" smtClean="0">
                <a:latin typeface="Arial Black" panose="020B0A04020102020204" pitchFamily="34" charset="0"/>
              </a:rPr>
              <a:t>3</a:t>
            </a:r>
            <a:r>
              <a:rPr lang="ru-RU" sz="2400" dirty="0">
                <a:latin typeface="Arial Black" panose="020B0A04020102020204" pitchFamily="34" charset="0"/>
              </a:rPr>
              <a:t>. Визуализация скрытых элементов среды. </a:t>
            </a:r>
            <a:endParaRPr lang="en-GB" sz="2400" dirty="0" smtClean="0">
              <a:latin typeface="Arial Black" panose="020B0A04020102020204" pitchFamily="34" charset="0"/>
            </a:endParaRPr>
          </a:p>
          <a:p>
            <a:r>
              <a:rPr lang="en-GB" sz="2400" dirty="0">
                <a:latin typeface="Arial Black" panose="020B0A04020102020204" pitchFamily="34" charset="0"/>
              </a:rPr>
              <a:t> </a:t>
            </a:r>
            <a:r>
              <a:rPr lang="en-GB" sz="2400" dirty="0" smtClean="0">
                <a:latin typeface="Arial Black" panose="020B0A04020102020204" pitchFamily="34" charset="0"/>
              </a:rPr>
              <a:t>    </a:t>
            </a:r>
            <a:r>
              <a:rPr lang="ru-RU" sz="2400" dirty="0" smtClean="0">
                <a:latin typeface="Arial Black" panose="020B0A04020102020204" pitchFamily="34" charset="0"/>
              </a:rPr>
              <a:t>Все </a:t>
            </a:r>
            <a:r>
              <a:rPr lang="ru-RU" sz="2400" dirty="0">
                <a:latin typeface="Arial Black" panose="020B0A04020102020204" pitchFamily="34" charset="0"/>
              </a:rPr>
              <a:t>элементы должны быть доступны детям, они должны иметь возможность выбирать и использовать любые материалы, которые есть в группе, а еще лучше, и в детском саду. Но чтобы не перегрузить среду группы, мы убираем большинство материалов в контейнеры, подписываем их, таким образом, визуализируем.</a:t>
            </a:r>
          </a:p>
        </p:txBody>
      </p:sp>
      <p:pic>
        <p:nvPicPr>
          <p:cNvPr id="4097" name="Picture 1" descr="C:\Users\User\Desktop\phpvPawnL_analiz-rpps-1_html_e75b44870046ba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564" y="212623"/>
            <a:ext cx="4482486" cy="2872227"/>
          </a:xfrm>
          <a:prstGeom prst="rect">
            <a:avLst/>
          </a:prstGeom>
          <a:noFill/>
        </p:spPr>
      </p:pic>
      <p:pic>
        <p:nvPicPr>
          <p:cNvPr id="4098" name="Picture 2" descr="C:\Users\User\Desktop\2684550bee54d6467a99f5cfd2a0148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175" y="3300460"/>
            <a:ext cx="4430666" cy="3322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2569425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562" y="123092"/>
            <a:ext cx="501161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Black" panose="020B0A04020102020204" pitchFamily="34" charset="0"/>
              </a:rPr>
              <a:t>     </a:t>
            </a:r>
            <a:r>
              <a:rPr lang="ru-RU" sz="2800" dirty="0" smtClean="0">
                <a:latin typeface="Arial Black" panose="020B0A04020102020204" pitchFamily="34" charset="0"/>
              </a:rPr>
              <a:t>Дети </a:t>
            </a:r>
            <a:r>
              <a:rPr lang="ru-RU" sz="2800" dirty="0">
                <a:latin typeface="Arial Black" panose="020B0A04020102020204" pitchFamily="34" charset="0"/>
              </a:rPr>
              <a:t>дошкольного возраста скорее практики, чем теоретики. Освоение ими окружающего мира и культуры происходит не только посредством общения со взрослыми и детьми, но прежде всего в самом тесном контакте с предметами и объектами сначала ближайшего, а затем и удалённого окружения.</a:t>
            </a:r>
          </a:p>
          <a:p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073" name="Picture 1" descr="C:\Users\User\Desktop\занятия\Г\IMG-20250116-WA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5" y="352425"/>
            <a:ext cx="3734299" cy="3073216"/>
          </a:xfrm>
          <a:prstGeom prst="rect">
            <a:avLst/>
          </a:prstGeom>
          <a:noFill/>
        </p:spPr>
      </p:pic>
      <p:pic>
        <p:nvPicPr>
          <p:cNvPr id="3074" name="Picture 2" descr="C:\Users\User\Desktop\занятия\Г\Nt_PFSG6w8mgBk1MSeN2MtG4EzAS3mrf735w553wIdRVBljEVF3xuyv5tkfPLv2NWWZkGv2d8DaJUBZsinr8U3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4150" y="2314575"/>
            <a:ext cx="2908300" cy="3994150"/>
          </a:xfrm>
          <a:prstGeom prst="rect">
            <a:avLst/>
          </a:prstGeom>
          <a:noFill/>
        </p:spPr>
      </p:pic>
      <p:pic>
        <p:nvPicPr>
          <p:cNvPr id="3075" name="Picture 3" descr="C:\Users\User\Desktop\занятия\Г\IMG-20250116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26" y="3545114"/>
            <a:ext cx="3114674" cy="3198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0661762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561" y="369278"/>
            <a:ext cx="566224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 Black" panose="020B0A04020102020204" pitchFamily="34" charset="0"/>
              </a:rPr>
              <a:t>     </a:t>
            </a:r>
            <a:r>
              <a:rPr lang="ru-RU" sz="2800" dirty="0" smtClean="0">
                <a:latin typeface="Arial Black" panose="020B0A04020102020204" pitchFamily="34" charset="0"/>
              </a:rPr>
              <a:t>С </a:t>
            </a:r>
            <a:r>
              <a:rPr lang="ru-RU" sz="2800" dirty="0">
                <a:latin typeface="Arial Black" panose="020B0A04020102020204" pitchFamily="34" charset="0"/>
              </a:rPr>
              <a:t>полной уверенностью можно говорить, что это современная и актуальная форма работы. </a:t>
            </a:r>
            <a:endParaRPr lang="en-GB" sz="2800" dirty="0" smtClean="0">
              <a:latin typeface="Arial Black" panose="020B0A04020102020204" pitchFamily="34" charset="0"/>
            </a:endParaRPr>
          </a:p>
          <a:p>
            <a:r>
              <a:rPr lang="en-GB" sz="2800" dirty="0">
                <a:latin typeface="Arial Black" panose="020B0A04020102020204" pitchFamily="34" charset="0"/>
              </a:rPr>
              <a:t> </a:t>
            </a:r>
            <a:r>
              <a:rPr lang="en-GB" sz="2800" dirty="0" smtClean="0">
                <a:latin typeface="Arial Black" panose="020B0A04020102020204" pitchFamily="34" charset="0"/>
              </a:rPr>
              <a:t>    </a:t>
            </a:r>
            <a:r>
              <a:rPr lang="ru-RU" sz="2800" dirty="0" smtClean="0">
                <a:latin typeface="Arial Black" panose="020B0A04020102020204" pitchFamily="34" charset="0"/>
              </a:rPr>
              <a:t>Она </a:t>
            </a:r>
            <a:r>
              <a:rPr lang="ru-RU" sz="2800" dirty="0">
                <a:latin typeface="Arial Black" panose="020B0A04020102020204" pitchFamily="34" charset="0"/>
              </a:rPr>
              <a:t>соответствует новым требованиям к организации дошкольного образования, заложенным </a:t>
            </a:r>
            <a:r>
              <a:rPr lang="ru-RU" sz="2800">
                <a:latin typeface="Arial Black" panose="020B0A04020102020204" pitchFamily="34" charset="0"/>
              </a:rPr>
              <a:t>в </a:t>
            </a:r>
            <a:r>
              <a:rPr lang="ru-RU" sz="2800" smtClean="0">
                <a:latin typeface="Arial Black" panose="020B0A04020102020204" pitchFamily="34" charset="0"/>
              </a:rPr>
              <a:t>Федеральном </a:t>
            </a:r>
            <a:r>
              <a:rPr lang="ru-RU" sz="2800" dirty="0">
                <a:latin typeface="Arial Black" panose="020B0A04020102020204" pitchFamily="34" charset="0"/>
              </a:rPr>
              <a:t>государственном образовательном стандарте дошкольного образования.</a:t>
            </a:r>
          </a:p>
          <a:p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2049" name="Picture 1" descr="C:\Users\User\Desktop\занятия\Г\IMG-20250116-WA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325" y="3614142"/>
            <a:ext cx="5495925" cy="3091458"/>
          </a:xfrm>
          <a:prstGeom prst="rect">
            <a:avLst/>
          </a:prstGeom>
          <a:noFill/>
        </p:spPr>
      </p:pic>
      <p:pic>
        <p:nvPicPr>
          <p:cNvPr id="2050" name="Picture 2" descr="C:\Users\User\Desktop\занятия\Г\IMG-20250116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949" y="389574"/>
            <a:ext cx="4003675" cy="3047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5466061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</TotalTime>
  <Words>498</Words>
  <Application>Microsoft Office PowerPoint</Application>
  <PresentationFormat>Произвольный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Exise</dc:creator>
  <cp:lastModifiedBy>User</cp:lastModifiedBy>
  <cp:revision>14</cp:revision>
  <dcterms:created xsi:type="dcterms:W3CDTF">2022-12-17T15:23:51Z</dcterms:created>
  <dcterms:modified xsi:type="dcterms:W3CDTF">2025-01-17T07:14:07Z</dcterms:modified>
</cp:coreProperties>
</file>